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256" r:id="rId2"/>
    <p:sldId id="276" r:id="rId3"/>
    <p:sldId id="277" r:id="rId4"/>
    <p:sldId id="278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x="10080625" cy="7559675"/>
  <p:notesSz cx="7559675" cy="10691813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</p:showPr>
  <p:clrMru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1" autoAdjust="0"/>
    <p:restoredTop sz="94660"/>
  </p:normalViewPr>
  <p:slideViewPr>
    <p:cSldViewPr>
      <p:cViewPr>
        <p:scale>
          <a:sx n="82" d="100"/>
          <a:sy n="82" d="100"/>
        </p:scale>
        <p:origin x="-1344" y="-120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1363" cy="53498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>
            <a:lvl1pPr fontAlgn="auto" hangingPunct="0">
              <a:spcBef>
                <a:spcPts val="0"/>
              </a:spcBef>
              <a:spcAft>
                <a:spcPts val="0"/>
              </a:spcAft>
              <a:defRPr sz="1400">
                <a:latin typeface="Arial" pitchFamily="18"/>
                <a:ea typeface="Microsoft YaHei" pitchFamily="2"/>
                <a:cs typeface="Mangal" pitchFamily="2"/>
              </a:defRPr>
            </a:lvl1pPr>
          </a:lstStyle>
          <a:p>
            <a:pPr>
              <a:defRPr sz="1400"/>
            </a:pPr>
            <a:endParaRPr lang="ru-RU"/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313" y="0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>
            <a:lvl1pPr algn="r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Arial" pitchFamily="18"/>
                <a:ea typeface="Microsoft YaHei" pitchFamily="2"/>
                <a:cs typeface="Mangal" pitchFamily="2"/>
              </a:defRPr>
            </a:lvl1pPr>
          </a:lstStyle>
          <a:p>
            <a:pPr>
              <a:defRPr sz="1400"/>
            </a:pPr>
            <a:endParaRPr lang="ru-RU"/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6825"/>
            <a:ext cx="3281363" cy="53498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>
            <a:lvl1pPr fontAlgn="auto" hangingPunct="0">
              <a:spcBef>
                <a:spcPts val="0"/>
              </a:spcBef>
              <a:spcAft>
                <a:spcPts val="0"/>
              </a:spcAft>
              <a:defRPr sz="1400">
                <a:latin typeface="Arial" pitchFamily="18"/>
                <a:ea typeface="Microsoft YaHei" pitchFamily="2"/>
                <a:cs typeface="Mangal" pitchFamily="2"/>
              </a:defRPr>
            </a:lvl1pPr>
          </a:lstStyle>
          <a:p>
            <a:pPr>
              <a:defRPr sz="1400"/>
            </a:pPr>
            <a:endParaRPr lang="ru-RU"/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>
            <a:lvl1pPr algn="r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 sz="1400"/>
            </a:pPr>
            <a:fld id="{38213738-12AF-48A0-BB90-8E9990BD872D}" type="slidenum">
              <a:rPr/>
              <a:pPr>
                <a:defRPr sz="1400"/>
              </a:pPr>
              <a:t>‹#›</a:t>
            </a:fld>
            <a:endParaRPr lang="ru-RU">
              <a:latin typeface="Arial" pitchFamily="18"/>
              <a:ea typeface="Microsoft YaHei" pitchFamily="2"/>
              <a:cs typeface="Mangal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lvl="0"/>
            <a:endParaRPr lang="ru-RU" noProof="0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1363" cy="5349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313" y="0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6825"/>
            <a:ext cx="3281363" cy="5349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313" y="10156825"/>
            <a:ext cx="3281362" cy="5349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fontAlgn="auto" hangingPunct="0">
              <a:spcBef>
                <a:spcPts val="0"/>
              </a:spcBef>
              <a:spcAft>
                <a:spcPts val="0"/>
              </a:spcAft>
              <a:buNone/>
              <a:tabLst/>
              <a:defRPr lang="ru-RU" sz="1400" kern="1200">
                <a:latin typeface="Times New Roman" pitchFamily="18"/>
                <a:ea typeface="Lucida Sans Unicode" pitchFamily="2"/>
                <a:cs typeface="Tahoma" pitchFamily="2"/>
              </a:defRPr>
            </a:lvl1pPr>
          </a:lstStyle>
          <a:p>
            <a:pPr>
              <a:defRPr/>
            </a:pPr>
            <a:fld id="{E77C9976-0168-4AE1-8FA2-D82126B7FDF3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215900" indent="-215900" algn="l" rtl="0" eaLnBrk="0" fontAlgn="base" hangingPunct="0">
      <a:spcBef>
        <a:spcPct val="30000"/>
      </a:spcBef>
      <a:spcAft>
        <a:spcPct val="0"/>
      </a:spcAft>
      <a:defRPr lang="ru-RU" sz="2000" kern="1200">
        <a:solidFill>
          <a:schemeClr val="tx1"/>
        </a:solidFill>
        <a:latin typeface="Arial" pitchFamily="18"/>
        <a:ea typeface="Microsoft YaHei" pitchFamily="2"/>
      </a:defRPr>
    </a:lvl1pPr>
    <a:lvl2pPr marL="742950" indent="-28575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icrosoft YaHei" pitchFamily="34" charset="-122"/>
        <a:cs typeface="+mn-cs"/>
      </a:defRPr>
    </a:lvl2pPr>
    <a:lvl3pPr marL="11430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icrosoft YaHei" pitchFamily="34" charset="-122"/>
        <a:cs typeface="+mn-cs"/>
      </a:defRPr>
    </a:lvl3pPr>
    <a:lvl4pPr marL="16002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icrosoft YaHei" pitchFamily="34" charset="-122"/>
        <a:cs typeface="+mn-cs"/>
      </a:defRPr>
    </a:lvl4pPr>
    <a:lvl5pPr marL="20574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icrosoft YaHei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16386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  <a:spAutoFit/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7890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9938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41986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44034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46082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48130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50178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52226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54274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1506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3554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5602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7650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29698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1746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3794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</a:ln>
        </p:spPr>
      </p:sp>
      <p:sp>
        <p:nvSpPr>
          <p:cNvPr id="35842" name="Заметки 2"/>
          <p:cNvSpPr txBox="1">
            <a:spLocks noGrp="1"/>
          </p:cNvSpPr>
          <p:nvPr>
            <p:ph type="body" sz="quarter" idx="1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>
              <a:spcBef>
                <a:spcPct val="0"/>
              </a:spcBef>
            </a:pPr>
            <a:endParaRPr smtClean="0">
              <a:solidFill>
                <a:srgbClr val="000000"/>
              </a:solidFill>
              <a:latin typeface="Arial" charset="0"/>
              <a:ea typeface="Microsoft YaHei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5259" y="1511935"/>
            <a:ext cx="9072563" cy="2015913"/>
          </a:xfrm>
        </p:spPr>
        <p:txBody>
          <a:bodyPr lIns="50397" tIns="0" rIns="50397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53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512094" y="3672580"/>
            <a:ext cx="7056438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503972" indent="0" algn="ctr">
              <a:buNone/>
            </a:lvl2pPr>
            <a:lvl3pPr marL="1007943" indent="0" algn="ctr">
              <a:buNone/>
            </a:lvl3pPr>
            <a:lvl4pPr marL="1511915" indent="0" algn="ctr">
              <a:buNone/>
            </a:lvl4pPr>
            <a:lvl5pPr marL="2015886" indent="0" algn="ctr">
              <a:buNone/>
            </a:lvl5pPr>
            <a:lvl6pPr marL="2519858" indent="0" algn="ctr">
              <a:buNone/>
            </a:lvl6pPr>
            <a:lvl7pPr marL="3023829" indent="0" algn="ctr">
              <a:buNone/>
            </a:lvl7pPr>
            <a:lvl8pPr marL="3527801" indent="0" algn="ctr">
              <a:buNone/>
            </a:lvl8pPr>
            <a:lvl9pPr marL="4031772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ADC27-0162-4D14-9992-1B71F9520A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B7F69-338D-45C6-A2EF-BB16DC6B5B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8453" y="302738"/>
            <a:ext cx="2268141" cy="645022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4031" y="302738"/>
            <a:ext cx="6636411" cy="645022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31EE7-1D25-4C34-9C5D-219F662816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2295D-18D2-4379-A90D-EC5E23298E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4110" y="671971"/>
            <a:ext cx="7812484" cy="2015913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3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764110" y="2764370"/>
            <a:ext cx="7812484" cy="1664178"/>
          </a:xfrm>
        </p:spPr>
        <p:txBody>
          <a:bodyPr/>
          <a:lstStyle>
            <a:lvl1pPr marL="80635" indent="0" algn="l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2AFEA-0FA5-47F2-A37B-D6D1DADB19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4031" y="1763925"/>
            <a:ext cx="4452276" cy="4989036"/>
          </a:xfrm>
        </p:spPr>
        <p:txBody>
          <a:bodyPr/>
          <a:lstStyle>
            <a:lvl1pPr>
              <a:defRPr sz="29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4318" y="1763925"/>
            <a:ext cx="4452276" cy="4989036"/>
          </a:xfrm>
        </p:spPr>
        <p:txBody>
          <a:bodyPr/>
          <a:lstStyle>
            <a:lvl1pPr>
              <a:defRPr sz="29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ADF80-E55E-44FD-BBC2-50B1EB7B45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1" y="300987"/>
            <a:ext cx="9072563" cy="1259946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4031" y="1692177"/>
            <a:ext cx="4454027" cy="827714"/>
          </a:xfrm>
        </p:spPr>
        <p:txBody>
          <a:bodyPr anchor="ctr"/>
          <a:lstStyle>
            <a:lvl1pPr marL="0" indent="0">
              <a:buNone/>
              <a:defRPr sz="2600" b="0" cap="all" baseline="0">
                <a:solidFill>
                  <a:schemeClr val="tx1"/>
                </a:solidFill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120818" y="1692177"/>
            <a:ext cx="4455776" cy="827714"/>
          </a:xfrm>
        </p:spPr>
        <p:txBody>
          <a:bodyPr anchor="ctr"/>
          <a:lstStyle>
            <a:lvl1pPr marL="0" indent="0">
              <a:buNone/>
              <a:defRPr sz="2600" b="0" cap="all" baseline="0">
                <a:solidFill>
                  <a:schemeClr val="tx1"/>
                </a:solidFill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504031" y="2603889"/>
            <a:ext cx="4454027" cy="4149072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0818" y="2603889"/>
            <a:ext cx="4455776" cy="4149072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0085C-9D89-434F-963B-A31C415F30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AD72B-03EB-4EDA-8EDE-E10EDE082E2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929CA-9004-41FE-83E9-A635998A24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032" y="300987"/>
            <a:ext cx="3316456" cy="1280945"/>
          </a:xfrm>
        </p:spPr>
        <p:txBody>
          <a:bodyPr anchor="b">
            <a:sp3d prstMaterial="softEdge"/>
          </a:bodyPr>
          <a:lstStyle>
            <a:lvl1pPr algn="l">
              <a:buNone/>
              <a:defRPr sz="24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04032" y="1679929"/>
            <a:ext cx="3316456" cy="5073032"/>
          </a:xfrm>
        </p:spPr>
        <p:txBody>
          <a:bodyPr/>
          <a:lstStyle>
            <a:lvl1pPr marL="0" indent="0">
              <a:buNone/>
              <a:defRPr sz="1500"/>
            </a:lvl1pPr>
            <a:lvl2pPr>
              <a:buNone/>
              <a:defRPr sz="1300"/>
            </a:lvl2pPr>
            <a:lvl3pPr>
              <a:buNone/>
              <a:defRPr sz="11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941245" y="300988"/>
            <a:ext cx="5635349" cy="6451973"/>
          </a:xfrm>
        </p:spPr>
        <p:txBody>
          <a:bodyPr/>
          <a:lstStyle>
            <a:lvl1pPr>
              <a:defRPr sz="29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E98A8-2366-4550-91D0-9594A14E1D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6125" y="671971"/>
            <a:ext cx="6048375" cy="575726"/>
          </a:xfrm>
        </p:spPr>
        <p:txBody>
          <a:bodyPr lIns="50397" rIns="50397" bIns="0" anchor="b">
            <a:sp3d prstMaterial="softEdge"/>
          </a:bodyPr>
          <a:lstStyle>
            <a:lvl1pPr algn="ctr">
              <a:buNone/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16125" y="2019413"/>
            <a:ext cx="6048375" cy="4367812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 algn="l" rtl="0" eaLnBrk="1" latinLnBrk="0" hangingPunct="1">
              <a:buNone/>
              <a:defRPr sz="35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16125" y="1286167"/>
            <a:ext cx="6048375" cy="584615"/>
          </a:xfrm>
        </p:spPr>
        <p:txBody>
          <a:bodyPr lIns="50397" rIns="50397"/>
          <a:lstStyle>
            <a:lvl1pPr marL="0" indent="0" algn="ctr">
              <a:buNone/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BD9DB-19C2-4B4F-A484-6E140476DA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503238" y="303213"/>
            <a:ext cx="9074150" cy="1258887"/>
          </a:xfrm>
          <a:prstGeom prst="rect">
            <a:avLst/>
          </a:prstGeom>
        </p:spPr>
        <p:txBody>
          <a:bodyPr vert="horz" lIns="100794" tIns="50397" rIns="100794" bIns="50397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27" name="Текст 12"/>
          <p:cNvSpPr>
            <a:spLocks noGrp="1"/>
          </p:cNvSpPr>
          <p:nvPr>
            <p:ph type="body" idx="1"/>
          </p:nvPr>
        </p:nvSpPr>
        <p:spPr bwMode="auto">
          <a:xfrm>
            <a:off x="503238" y="1763713"/>
            <a:ext cx="9074150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03238" y="7073900"/>
            <a:ext cx="2352675" cy="401638"/>
          </a:xfrm>
          <a:prstGeom prst="rect">
            <a:avLst/>
          </a:prstGeom>
        </p:spPr>
        <p:txBody>
          <a:bodyPr vert="horz" lIns="100794" tIns="50397" rIns="100794" bIns="50397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444875" y="7073900"/>
            <a:ext cx="3190875" cy="401638"/>
          </a:xfrm>
          <a:prstGeom prst="rect">
            <a:avLst/>
          </a:prstGeom>
        </p:spPr>
        <p:txBody>
          <a:bodyPr vert="horz" lIns="100794" tIns="50397" rIns="100794" bIns="50397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736013" y="7073900"/>
            <a:ext cx="841375" cy="401638"/>
          </a:xfrm>
          <a:prstGeom prst="rect">
            <a:avLst/>
          </a:prstGeom>
        </p:spPr>
        <p:txBody>
          <a:bodyPr vert="horz" lIns="0" tIns="50397" rIns="0" bIns="50397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300" smtClean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23275B-37C8-4196-8ED2-029DFC293A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72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5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500" b="1">
          <a:solidFill>
            <a:schemeClr val="tx1"/>
          </a:solidFill>
          <a:latin typeface="Arial" charset="0"/>
        </a:defRPr>
      </a:lvl9pPr>
    </p:titleStyle>
    <p:bodyStyle>
      <a:lvl1pPr marL="603250" indent="-452438" algn="l" rtl="0" fontAlgn="base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957263" indent="-31115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49363" indent="-250825" algn="l" rtl="0" fontAlgn="base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490663" indent="-200025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703388" indent="-200025" algn="l" rtl="0" fontAlgn="base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1945330" indent="-201589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167078" indent="-201589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388825" indent="-201589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610573" indent="-201589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9050"/>
            <a:ext cx="10080625" cy="754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2225" y="4787900"/>
            <a:ext cx="3671888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249238"/>
            <a:ext cx="9072563" cy="1366837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fontAlgn="auto">
              <a:spcAft>
                <a:spcPts val="0"/>
              </a:spcAft>
              <a:buFont typeface="StarSymbol"/>
              <a:buNone/>
              <a:defRPr/>
            </a:pPr>
            <a:r>
              <a:rPr lang="ru-RU" sz="3200"/>
              <a:t>С приветственным словом обратился к участникам мероприятия глава сельского поселения Шакуров Р.Р.</a:t>
            </a:r>
          </a:p>
        </p:txBody>
      </p:sp>
      <p:pic>
        <p:nvPicPr>
          <p:cNvPr id="30722" name="Рисунок 2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152525" y="1619250"/>
            <a:ext cx="7488238" cy="5853113"/>
          </a:xfr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301625"/>
            <a:ext cx="9072563" cy="1262063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fontAlgn="auto">
              <a:spcAft>
                <a:spcPts val="0"/>
              </a:spcAft>
              <a:buFont typeface="StarSymbol"/>
              <a:buNone/>
              <a:defRPr/>
            </a:pPr>
            <a:r>
              <a:rPr lang="ru-RU" sz="3200"/>
              <a:t>11 сентября прошёл информационный час «Трезвым жить здорово».</a:t>
            </a:r>
          </a:p>
        </p:txBody>
      </p:sp>
      <p:pic>
        <p:nvPicPr>
          <p:cNvPr id="32770" name="Рисунок 2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439863" y="1547813"/>
            <a:ext cx="7632700" cy="6140450"/>
          </a:xfr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76200"/>
            <a:ext cx="9070975" cy="1435100"/>
          </a:xfrm>
        </p:spPr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fontAlgn="auto">
              <a:spcAft>
                <a:spcPts val="0"/>
              </a:spcAft>
              <a:buFont typeface="StarSymbol"/>
              <a:buNone/>
              <a:defRPr/>
            </a:pPr>
            <a:r>
              <a:rPr lang="ru-RU"/>
              <a:t> </a:t>
            </a:r>
            <a:r>
              <a:rPr lang="ru-RU" sz="2800"/>
              <a:t>Выставка «Моё хобби, моё увлечение» в рамках участия в Республиканском конкурсе «Трезвое село – 2020»</a:t>
            </a:r>
          </a:p>
        </p:txBody>
      </p:sp>
      <p:pic>
        <p:nvPicPr>
          <p:cNvPr id="34818" name="Рисунок 2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584325" y="1563688"/>
            <a:ext cx="7056438" cy="5995987"/>
          </a:xfr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301625"/>
            <a:ext cx="9072563" cy="1262063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fontAlgn="auto">
              <a:spcAft>
                <a:spcPts val="0"/>
              </a:spcAft>
              <a:buFont typeface="StarSymbol"/>
              <a:buNone/>
              <a:defRPr/>
            </a:pPr>
            <a:r>
              <a:rPr lang="ru-RU" sz="3600"/>
              <a:t>Все участники были награждены почётными грамотами и дипломами.</a:t>
            </a:r>
          </a:p>
        </p:txBody>
      </p:sp>
      <p:pic>
        <p:nvPicPr>
          <p:cNvPr id="36866" name="Рисунок 2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439863" y="1563688"/>
            <a:ext cx="7704137" cy="5995987"/>
          </a:xfr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263" y="0"/>
            <a:ext cx="8999537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0" y="215900"/>
            <a:ext cx="7920038" cy="734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301625"/>
            <a:ext cx="9072563" cy="1262063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fontAlgn="auto">
              <a:spcAft>
                <a:spcPts val="0"/>
              </a:spcAft>
              <a:buFont typeface="StarSymbol"/>
              <a:buNone/>
              <a:defRPr/>
            </a:pPr>
            <a:r>
              <a:rPr lang="ru-RU" sz="3200"/>
              <a:t>Спортивные состязания «Мы со спортом все дружны – нам болезни не страшны»</a:t>
            </a:r>
          </a:p>
        </p:txBody>
      </p:sp>
      <p:pic>
        <p:nvPicPr>
          <p:cNvPr id="43010" name="Рисунок 2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31800" y="1619250"/>
            <a:ext cx="4464050" cy="5635625"/>
          </a:xfrm>
        </p:spPr>
      </p:pic>
      <p:pic>
        <p:nvPicPr>
          <p:cNvPr id="43011" name="Рисунок 3"/>
          <p:cNvPicPr>
            <a:picLocks noGrp="1" noChangeAspect="1"/>
          </p:cNvPicPr>
          <p:nvPr>
            <p:ph type="pic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5256213" y="1619250"/>
            <a:ext cx="4535487" cy="5616575"/>
          </a:xfr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301625"/>
            <a:ext cx="9072563" cy="1262063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fontAlgn="auto">
              <a:spcAft>
                <a:spcPts val="0"/>
              </a:spcAft>
              <a:buFont typeface="StarSymbol"/>
              <a:buNone/>
              <a:defRPr/>
            </a:pPr>
            <a:r>
              <a:rPr lang="ru-RU" sz="3200"/>
              <a:t>14 октября прошла антиалкогольная акция «Трезвая деревня – светлое будущее»</a:t>
            </a:r>
          </a:p>
        </p:txBody>
      </p:sp>
      <p:pic>
        <p:nvPicPr>
          <p:cNvPr id="45058" name="Рисунок 2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44463" y="2339975"/>
            <a:ext cx="5006975" cy="4464050"/>
          </a:xfrm>
        </p:spPr>
      </p:pic>
      <p:pic>
        <p:nvPicPr>
          <p:cNvPr id="45059" name="Рисунок 3"/>
          <p:cNvPicPr>
            <a:picLocks noGrp="1" noChangeAspect="1"/>
          </p:cNvPicPr>
          <p:nvPr>
            <p:ph type="pic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5165725" y="2339975"/>
            <a:ext cx="4895850" cy="4464050"/>
          </a:xfr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301625"/>
            <a:ext cx="9072563" cy="1262063"/>
          </a:xfrm>
        </p:spPr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fontAlgn="auto">
              <a:spcAft>
                <a:spcPts val="0"/>
              </a:spcAft>
              <a:buFont typeface="StarSymbol"/>
              <a:buNone/>
              <a:defRPr/>
            </a:pPr>
            <a:r>
              <a:rPr lang="ru-RU" sz="3000"/>
              <a:t>Среди населения провели тест на определение зависимости от алкоголя «Проверь себя».</a:t>
            </a:r>
          </a:p>
        </p:txBody>
      </p:sp>
      <p:pic>
        <p:nvPicPr>
          <p:cNvPr id="47106" name="Рисунок 2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31800" y="1763713"/>
            <a:ext cx="4319588" cy="5543550"/>
          </a:xfrm>
        </p:spPr>
      </p:pic>
      <p:pic>
        <p:nvPicPr>
          <p:cNvPr id="47107" name="Рисунок 3"/>
          <p:cNvPicPr>
            <a:picLocks noGrp="1" noChangeAspect="1"/>
          </p:cNvPicPr>
          <p:nvPr>
            <p:ph type="pic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5184775" y="1763713"/>
            <a:ext cx="4391025" cy="5503862"/>
          </a:xfr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301625"/>
            <a:ext cx="9072563" cy="1262063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fontAlgn="auto">
              <a:spcAft>
                <a:spcPts val="0"/>
              </a:spcAft>
              <a:buFont typeface="StarSymbol"/>
              <a:buNone/>
              <a:defRPr/>
            </a:pPr>
            <a:r>
              <a:rPr lang="ru-RU" sz="3600"/>
              <a:t>Раздали памятки, информационные листовки «Осторожно – алкоголь!»</a:t>
            </a:r>
          </a:p>
        </p:txBody>
      </p:sp>
      <p:pic>
        <p:nvPicPr>
          <p:cNvPr id="49154" name="Рисунок 2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719138" y="1692275"/>
            <a:ext cx="4319587" cy="5616575"/>
          </a:xfrm>
        </p:spPr>
      </p:pic>
      <p:pic>
        <p:nvPicPr>
          <p:cNvPr id="49155" name="Рисунок 3"/>
          <p:cNvPicPr>
            <a:picLocks noGrp="1" noChangeAspect="1"/>
          </p:cNvPicPr>
          <p:nvPr>
            <p:ph type="pic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5472113" y="1692275"/>
            <a:ext cx="4391025" cy="5614988"/>
          </a:xfr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4463" y="-180975"/>
            <a:ext cx="10083801" cy="754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Прямоугольник 2"/>
          <p:cNvSpPr>
            <a:spLocks noChangeArrowheads="1"/>
          </p:cNvSpPr>
          <p:nvPr/>
        </p:nvSpPr>
        <p:spPr bwMode="auto">
          <a:xfrm>
            <a:off x="1439863" y="107950"/>
            <a:ext cx="633412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b="1">
              <a:solidFill>
                <a:srgbClr val="C00000"/>
              </a:solidFill>
              <a:latin typeface="Times New Roman" pitchFamily="18" charset="0"/>
            </a:endParaRPr>
          </a:p>
          <a:p>
            <a:r>
              <a:rPr lang="ru-RU" b="1">
                <a:solidFill>
                  <a:srgbClr val="C00000"/>
                </a:solidFill>
                <a:latin typeface="Times New Roman" pitchFamily="18" charset="0"/>
              </a:rPr>
              <a:t>Наименование населенного пункта –  Каймаша</a:t>
            </a:r>
          </a:p>
          <a:p>
            <a:r>
              <a:rPr lang="ru-RU" b="1">
                <a:solidFill>
                  <a:srgbClr val="C00000"/>
                </a:solidFill>
                <a:latin typeface="Times New Roman" pitchFamily="18" charset="0"/>
              </a:rPr>
              <a:t>Статус: деревня</a:t>
            </a:r>
          </a:p>
          <a:p>
            <a:r>
              <a:rPr lang="ru-RU" b="1">
                <a:solidFill>
                  <a:srgbClr val="C00000"/>
                </a:solidFill>
                <a:latin typeface="Times New Roman" pitchFamily="18" charset="0"/>
              </a:rPr>
              <a:t>Территория  0,762000 кв.м.</a:t>
            </a:r>
          </a:p>
          <a:p>
            <a:r>
              <a:rPr lang="ru-RU" b="1">
                <a:solidFill>
                  <a:srgbClr val="C00000"/>
                </a:solidFill>
                <a:latin typeface="Times New Roman" pitchFamily="18" charset="0"/>
              </a:rPr>
              <a:t>Расстояние до административного центра с. Иткинеево-6 км. До районного центра-17 км.</a:t>
            </a:r>
          </a:p>
        </p:txBody>
      </p:sp>
      <p:sp>
        <p:nvSpPr>
          <p:cNvPr id="17411" name="Прямоугольник 3"/>
          <p:cNvSpPr>
            <a:spLocks noChangeArrowheads="1"/>
          </p:cNvSpPr>
          <p:nvPr/>
        </p:nvSpPr>
        <p:spPr bwMode="auto">
          <a:xfrm>
            <a:off x="287338" y="1954213"/>
            <a:ext cx="900112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ru-RU" b="1">
              <a:solidFill>
                <a:schemeClr val="bg1"/>
              </a:solidFill>
              <a:latin typeface="Times New Roman" pitchFamily="18" charset="0"/>
            </a:endParaRPr>
          </a:p>
          <a:p>
            <a:pPr algn="just"/>
            <a:endParaRPr lang="ru-RU" b="1">
              <a:solidFill>
                <a:schemeClr val="bg1"/>
              </a:solidFill>
              <a:latin typeface="Times New Roman" pitchFamily="18" charset="0"/>
            </a:endParaRPr>
          </a:p>
          <a:p>
            <a:pPr algn="just"/>
            <a:r>
              <a:rPr lang="ru-RU" b="1">
                <a:solidFill>
                  <a:schemeClr val="bg1"/>
                </a:solidFill>
                <a:latin typeface="Times New Roman" pitchFamily="18" charset="0"/>
              </a:rPr>
              <a:t>По сказанию в конце 13 века Гарей – Тархан получил грамоту на владение землями в бассейне рек Танып и Гарейка которая потом называлась гарейской дачей (владениями). С целью охраны своих земель Тархан пустил удмуртов из Поволжья.</a:t>
            </a:r>
          </a:p>
          <a:p>
            <a:pPr algn="just"/>
            <a:r>
              <a:rPr lang="ru-RU" b="1">
                <a:solidFill>
                  <a:schemeClr val="bg1"/>
                </a:solidFill>
                <a:latin typeface="Times New Roman" pitchFamily="18" charset="0"/>
              </a:rPr>
              <a:t> На месте сегодняшней деревни – поселился дед Каймаша   со своими людьми. Поэтому удмуртскую деревню Иткинеевского сельсовета назвали - Каймаша. В 1787г. было 47 душ ясачных вотяков мужского пола, в 1920 – 931 человек (171 дворов). В 1842 г. было 3 водяные мельницы. </a:t>
            </a:r>
          </a:p>
          <a:p>
            <a:pPr algn="just"/>
            <a:r>
              <a:rPr lang="ru-RU" b="1">
                <a:solidFill>
                  <a:schemeClr val="bg1"/>
                </a:solidFill>
                <a:latin typeface="Times New Roman" pitchFamily="18" charset="0"/>
              </a:rPr>
              <a:t>Приезжали в деревню татарские, удмуртские писатели как Кирилл Ломагин, Владимир Котков, Егор Загребин, Илья Байметов, Фёдор Насибуллин, неоднократно выступили редакторы журналов «Инвожо», «Кизили», «Вордскем кыл», «Кенеш». В 1998 году на базе нашей школы проведена республиканская конференция, посвящённая 100-летию Кузебая Герда. </a:t>
            </a:r>
          </a:p>
          <a:p>
            <a:pPr algn="just"/>
            <a:r>
              <a:rPr lang="ru-RU" b="1">
                <a:solidFill>
                  <a:schemeClr val="bg1"/>
                </a:solidFill>
                <a:latin typeface="Times New Roman" pitchFamily="18" charset="0"/>
              </a:rPr>
              <a:t>   В конце августа 1974 года в Каймаше побывали из Венгрии писатели - друзья Масло Габор и Васло Викор. Цель их приезда - собрать удмуртский фольклор народов финно - угорской группы.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301625"/>
            <a:ext cx="9072563" cy="1262063"/>
          </a:xfrm>
        </p:spPr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fontAlgn="auto">
              <a:spcAft>
                <a:spcPts val="0"/>
              </a:spcAft>
              <a:buFont typeface="StarSymbol"/>
              <a:buNone/>
              <a:defRPr/>
            </a:pPr>
            <a:r>
              <a:rPr lang="ru-RU"/>
              <a:t>Выставка рисунков "Мы - за здоровый образ жизни"</a:t>
            </a:r>
          </a:p>
        </p:txBody>
      </p:sp>
      <p:pic>
        <p:nvPicPr>
          <p:cNvPr id="51202" name="Рисунок 2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87338" y="1835150"/>
            <a:ext cx="4752975" cy="5327650"/>
          </a:xfrm>
        </p:spPr>
      </p:pic>
      <p:pic>
        <p:nvPicPr>
          <p:cNvPr id="51203" name="Рисунок 3"/>
          <p:cNvPicPr>
            <a:picLocks noGrp="1" noChangeAspect="1"/>
          </p:cNvPicPr>
          <p:nvPr>
            <p:ph type="pic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5111750" y="1835150"/>
            <a:ext cx="4824413" cy="5400675"/>
          </a:xfr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163" y="14288"/>
            <a:ext cx="8496300" cy="754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6175" y="1979613"/>
            <a:ext cx="7627938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2376488" y="611188"/>
            <a:ext cx="5472112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chemeClr val="bg1"/>
                </a:solidFill>
                <a:latin typeface="Times New Roman" pitchFamily="18" charset="0"/>
              </a:rPr>
              <a:t>Демографическое положение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6075" y="2051050"/>
            <a:ext cx="9423400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Box 1"/>
          <p:cNvSpPr txBox="1">
            <a:spLocks noChangeArrowheads="1"/>
          </p:cNvSpPr>
          <p:nvPr/>
        </p:nvSpPr>
        <p:spPr bwMode="auto">
          <a:xfrm>
            <a:off x="1630363" y="576263"/>
            <a:ext cx="68691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3600">
                <a:solidFill>
                  <a:srgbClr val="FF0066"/>
                </a:solidFill>
                <a:latin typeface="Times New Roman" pitchFamily="18" charset="0"/>
              </a:rPr>
              <a:t>Уровень занятости и безработицы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71438"/>
            <a:ext cx="10120313" cy="75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-71438"/>
            <a:ext cx="10080625" cy="7343776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/>
          <a:lstStyle/>
          <a:p>
            <a:pPr algn="ctr" hangingPunct="0"/>
            <a:r>
              <a:rPr lang="ru-RU" sz="2800" b="1">
                <a:ea typeface="Microsoft YaHei" pitchFamily="34" charset="-122"/>
                <a:cs typeface="Mangal" pitchFamily="18" charset="0"/>
              </a:rPr>
              <a:t>Состав организационного комитета </a:t>
            </a:r>
            <a:endParaRPr lang="en-US" sz="2800" b="1">
              <a:ea typeface="Microsoft YaHei" pitchFamily="34" charset="-122"/>
              <a:cs typeface="Mangal" pitchFamily="18" charset="0"/>
            </a:endParaRPr>
          </a:p>
          <a:p>
            <a:pPr algn="ctr" hangingPunct="0"/>
            <a:r>
              <a:rPr lang="ru-RU" sz="2800" b="1">
                <a:ea typeface="Microsoft YaHei" pitchFamily="34" charset="-122"/>
                <a:cs typeface="Mangal" pitchFamily="18" charset="0"/>
              </a:rPr>
              <a:t>по проведению конкурса</a:t>
            </a:r>
            <a:endParaRPr lang="en-US" sz="2800" b="1">
              <a:ea typeface="Microsoft YaHei" pitchFamily="34" charset="-122"/>
              <a:cs typeface="Mangal" pitchFamily="18" charset="0"/>
            </a:endParaRPr>
          </a:p>
          <a:p>
            <a:pPr algn="ctr" hangingPunct="0"/>
            <a:r>
              <a:rPr lang="ru-RU" sz="2800" b="1">
                <a:ea typeface="Microsoft YaHei" pitchFamily="34" charset="-122"/>
                <a:cs typeface="Mangal" pitchFamily="18" charset="0"/>
              </a:rPr>
              <a:t> «Трезвое село -2020 г.»среди населенных пунктов </a:t>
            </a:r>
            <a:endParaRPr lang="en-US" sz="2800" b="1">
              <a:ea typeface="Microsoft YaHei" pitchFamily="34" charset="-122"/>
              <a:cs typeface="Mangal" pitchFamily="18" charset="0"/>
            </a:endParaRPr>
          </a:p>
          <a:p>
            <a:pPr algn="ctr" hangingPunct="0"/>
            <a:r>
              <a:rPr lang="ru-RU" sz="2800" b="1">
                <a:ea typeface="Microsoft YaHei" pitchFamily="34" charset="-122"/>
                <a:cs typeface="Mangal" pitchFamily="18" charset="0"/>
              </a:rPr>
              <a:t>сельского поселения Иткинеевский сельсовет </a:t>
            </a:r>
            <a:endParaRPr lang="en-US" sz="2800" b="1">
              <a:ea typeface="Microsoft YaHei" pitchFamily="34" charset="-122"/>
              <a:cs typeface="Mangal" pitchFamily="18" charset="0"/>
            </a:endParaRPr>
          </a:p>
          <a:p>
            <a:pPr algn="ctr" hangingPunct="0"/>
            <a:r>
              <a:rPr lang="ru-RU" sz="2800" b="1">
                <a:ea typeface="Microsoft YaHei" pitchFamily="34" charset="-122"/>
                <a:cs typeface="Mangal" pitchFamily="18" charset="0"/>
              </a:rPr>
              <a:t>Муниципального</a:t>
            </a:r>
            <a:r>
              <a:rPr lang="en-US" sz="2800" b="1">
                <a:ea typeface="Microsoft YaHei" pitchFamily="34" charset="-122"/>
                <a:cs typeface="Mangal" pitchFamily="18" charset="0"/>
              </a:rPr>
              <a:t> </a:t>
            </a:r>
            <a:r>
              <a:rPr lang="ru-RU" sz="2800" b="1">
                <a:ea typeface="Microsoft YaHei" pitchFamily="34" charset="-122"/>
                <a:cs typeface="Mangal" pitchFamily="18" charset="0"/>
              </a:rPr>
              <a:t>района Янаульский район </a:t>
            </a:r>
            <a:endParaRPr lang="en-US" sz="2800" b="1">
              <a:ea typeface="Microsoft YaHei" pitchFamily="34" charset="-122"/>
              <a:cs typeface="Mangal" pitchFamily="18" charset="0"/>
            </a:endParaRPr>
          </a:p>
          <a:p>
            <a:pPr algn="ctr" hangingPunct="0"/>
            <a:r>
              <a:rPr lang="ru-RU" sz="2800" b="1">
                <a:ea typeface="Microsoft YaHei" pitchFamily="34" charset="-122"/>
                <a:cs typeface="Mangal" pitchFamily="18" charset="0"/>
              </a:rPr>
              <a:t>Республика Башкортостан</a:t>
            </a:r>
          </a:p>
          <a:p>
            <a:pPr algn="ctr" hangingPunct="0"/>
            <a:r>
              <a:rPr lang="ru-RU" sz="2400" b="1">
                <a:ea typeface="Microsoft YaHei" pitchFamily="34" charset="-122"/>
                <a:cs typeface="Mangal" pitchFamily="18" charset="0"/>
              </a:rPr>
              <a:t> </a:t>
            </a:r>
            <a:endParaRPr lang="en-US" sz="2400" b="1">
              <a:ea typeface="Microsoft YaHei" pitchFamily="34" charset="-122"/>
              <a:cs typeface="Mangal" pitchFamily="18" charset="0"/>
            </a:endParaRPr>
          </a:p>
          <a:p>
            <a:pPr algn="ctr" hangingPunct="0"/>
            <a:r>
              <a:rPr lang="ru-RU" sz="2400" b="1">
                <a:ea typeface="Microsoft YaHei" pitchFamily="34" charset="-122"/>
                <a:cs typeface="Mangal" pitchFamily="18" charset="0"/>
              </a:rPr>
              <a:t> Председатель:</a:t>
            </a:r>
          </a:p>
          <a:p>
            <a:pPr algn="ctr" hangingPunct="0"/>
            <a:r>
              <a:rPr lang="ru-RU" sz="2400" b="1">
                <a:ea typeface="Microsoft YaHei" pitchFamily="34" charset="-122"/>
                <a:cs typeface="Mangal" pitchFamily="18" charset="0"/>
              </a:rPr>
              <a:t>Шакуров Р.Р.- глава сельского поселения</a:t>
            </a:r>
          </a:p>
          <a:p>
            <a:pPr algn="ctr" hangingPunct="0"/>
            <a:r>
              <a:rPr lang="ru-RU" sz="2400" b="1">
                <a:ea typeface="Microsoft YaHei" pitchFamily="34" charset="-122"/>
                <a:cs typeface="Mangal" pitchFamily="18" charset="0"/>
              </a:rPr>
              <a:t>Члены комиссии:</a:t>
            </a:r>
          </a:p>
          <a:p>
            <a:pPr algn="ctr" hangingPunct="0"/>
            <a:r>
              <a:rPr lang="ru-RU" sz="2400" b="1">
                <a:ea typeface="Microsoft YaHei" pitchFamily="34" charset="-122"/>
                <a:cs typeface="Mangal" pitchFamily="18" charset="0"/>
              </a:rPr>
              <a:t>Ибрагимова Э.К. – управляющий делами</a:t>
            </a:r>
          </a:p>
          <a:p>
            <a:pPr algn="ctr" hangingPunct="0"/>
            <a:r>
              <a:rPr lang="ru-RU" sz="2400" b="1">
                <a:ea typeface="Microsoft YaHei" pitchFamily="34" charset="-122"/>
                <a:cs typeface="Mangal" pitchFamily="18" charset="0"/>
              </a:rPr>
              <a:t>Рашитова Л.Ф – фельдшер ФАП с. Каймашабаш</a:t>
            </a:r>
          </a:p>
          <a:p>
            <a:pPr algn="ctr" hangingPunct="0"/>
            <a:r>
              <a:rPr lang="ru-RU" sz="2400" b="1">
                <a:ea typeface="Microsoft YaHei" pitchFamily="34" charset="-122"/>
                <a:cs typeface="Mangal" pitchFamily="18" charset="0"/>
              </a:rPr>
              <a:t>Минязов А.А. - председатель совета отцов</a:t>
            </a:r>
          </a:p>
          <a:p>
            <a:pPr algn="ctr" hangingPunct="0"/>
            <a:r>
              <a:rPr lang="ru-RU" sz="2400" b="1">
                <a:ea typeface="Microsoft YaHei" pitchFamily="34" charset="-122"/>
                <a:cs typeface="Mangal" pitchFamily="18" charset="0"/>
              </a:rPr>
              <a:t>Байназарова Г.Д. - библиотекарь</a:t>
            </a:r>
          </a:p>
          <a:p>
            <a:pPr algn="ctr" hangingPunct="0"/>
            <a:r>
              <a:rPr lang="ru-RU" sz="2400" b="1">
                <a:ea typeface="Microsoft YaHei" pitchFamily="34" charset="-122"/>
                <a:cs typeface="Mangal" pitchFamily="18" charset="0"/>
              </a:rPr>
              <a:t>Марданова В.З. - специалист по жанру </a:t>
            </a:r>
          </a:p>
          <a:p>
            <a:pPr algn="ctr" hangingPunct="0"/>
            <a:r>
              <a:rPr lang="ru-RU" sz="2400" b="1">
                <a:ea typeface="Microsoft YaHei" pitchFamily="34" charset="-122"/>
                <a:cs typeface="Mangal" pitchFamily="18" charset="0"/>
              </a:rPr>
              <a:t>сельского клуба с.Каймашабаш</a:t>
            </a:r>
          </a:p>
          <a:p>
            <a:pPr algn="ctr" hangingPunct="0"/>
            <a:r>
              <a:rPr lang="ru-RU" sz="2400" b="1">
                <a:ea typeface="Microsoft YaHei" pitchFamily="34" charset="-122"/>
                <a:cs typeface="Mangal" pitchFamily="18" charset="0"/>
              </a:rPr>
              <a:t>Ибраева З.С. - учитель МБОУ ООШ с.Каймашабаш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48000">
            <a:off x="-57150" y="-506413"/>
            <a:ext cx="10079038" cy="837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249238"/>
            <a:ext cx="9072563" cy="1366837"/>
          </a:xfrm>
        </p:spPr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fontAlgn="auto">
              <a:spcAft>
                <a:spcPts val="0"/>
              </a:spcAft>
              <a:buFont typeface="StarSymbol"/>
              <a:buNone/>
              <a:defRPr/>
            </a:pPr>
            <a:r>
              <a:rPr lang="ru-RU" sz="3200"/>
              <a:t>1 сентября состоялся массовый велопробег в рамках участия в Республиканском конкурсе «Трезвое село – 2020».</a:t>
            </a:r>
          </a:p>
        </p:txBody>
      </p:sp>
      <p:pic>
        <p:nvPicPr>
          <p:cNvPr id="24578" name="Рисунок 2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1008063" y="1619250"/>
            <a:ext cx="8280400" cy="5832475"/>
          </a:xfr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165100"/>
            <a:ext cx="9072563" cy="1535113"/>
          </a:xfrm>
        </p:spPr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fontAlgn="auto">
              <a:spcAft>
                <a:spcPts val="0"/>
              </a:spcAft>
              <a:buFont typeface="StarSymbol"/>
              <a:buNone/>
              <a:defRPr/>
            </a:pPr>
            <a:r>
              <a:rPr lang="ru-RU" sz="3600"/>
              <a:t>Награждение почетными грамотами самого юного и самого пожилого участников велопробега.</a:t>
            </a:r>
          </a:p>
        </p:txBody>
      </p:sp>
      <p:pic>
        <p:nvPicPr>
          <p:cNvPr id="26626" name="Рисунок 2"/>
          <p:cNvPicPr>
            <a:picLocks noGrp="1" noChangeAspect="1"/>
          </p:cNvPicPr>
          <p:nvPr>
            <p:ph type="pic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016125" y="1763713"/>
            <a:ext cx="5976938" cy="5646737"/>
          </a:xfr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0" y="249238"/>
            <a:ext cx="9072563" cy="1366837"/>
          </a:xfrm>
        </p:spPr>
        <p:txBody>
          <a:bodyPr>
            <a:normAutofit fontScale="90000"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fontAlgn="auto">
              <a:spcAft>
                <a:spcPts val="0"/>
              </a:spcAft>
              <a:buFont typeface="StarSymbol"/>
              <a:buNone/>
              <a:defRPr/>
            </a:pPr>
            <a:r>
              <a:rPr lang="ru-RU" sz="3200"/>
              <a:t>9 сентября в состоялась массовая уличная зарядка «Здоровье в порядке – спасибо зарядке!»</a:t>
            </a:r>
          </a:p>
        </p:txBody>
      </p:sp>
      <p:pic>
        <p:nvPicPr>
          <p:cNvPr id="28674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6625" y="1563688"/>
            <a:ext cx="8135938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190</TotalTime>
  <Words>230</Words>
  <Application>Microsoft Office PowerPoint</Application>
  <PresentationFormat>Произвольный</PresentationFormat>
  <Paragraphs>30</Paragraphs>
  <Slides>21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33" baseType="lpstr">
      <vt:lpstr>Times New Roman</vt:lpstr>
      <vt:lpstr>Arial</vt:lpstr>
      <vt:lpstr>Wingdings 2</vt:lpstr>
      <vt:lpstr>Wingdings</vt:lpstr>
      <vt:lpstr>Wingdings 3</vt:lpstr>
      <vt:lpstr>Microsoft YaHei</vt:lpstr>
      <vt:lpstr>Calibri</vt:lpstr>
      <vt:lpstr>Lucida Sans Unicode</vt:lpstr>
      <vt:lpstr>Tahoma</vt:lpstr>
      <vt:lpstr>Mangal</vt:lpstr>
      <vt:lpstr>Апекс</vt:lpstr>
      <vt:lpstr>Апекс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гульфира</cp:lastModifiedBy>
  <cp:revision>15</cp:revision>
  <dcterms:created xsi:type="dcterms:W3CDTF">2020-11-27T11:48:24Z</dcterms:created>
  <dcterms:modified xsi:type="dcterms:W3CDTF">2020-12-03T10:44:13Z</dcterms:modified>
</cp:coreProperties>
</file>